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5"/>
  </p:notesMasterIdLst>
  <p:handoutMasterIdLst>
    <p:handoutMasterId r:id="rId46"/>
  </p:handoutMasterIdLst>
  <p:sldIdLst>
    <p:sldId id="903" r:id="rId3"/>
    <p:sldId id="1069" r:id="rId4"/>
    <p:sldId id="1070" r:id="rId5"/>
    <p:sldId id="1104" r:id="rId6"/>
    <p:sldId id="1071" r:id="rId7"/>
    <p:sldId id="1085" r:id="rId8"/>
    <p:sldId id="1086" r:id="rId9"/>
    <p:sldId id="1080" r:id="rId10"/>
    <p:sldId id="1073" r:id="rId11"/>
    <p:sldId id="1075" r:id="rId12"/>
    <p:sldId id="1072" r:id="rId13"/>
    <p:sldId id="1076" r:id="rId14"/>
    <p:sldId id="1074" r:id="rId15"/>
    <p:sldId id="1079" r:id="rId16"/>
    <p:sldId id="1082" r:id="rId17"/>
    <p:sldId id="1081" r:id="rId18"/>
    <p:sldId id="1083" r:id="rId19"/>
    <p:sldId id="1105" r:id="rId20"/>
    <p:sldId id="1088" r:id="rId21"/>
    <p:sldId id="1087" r:id="rId22"/>
    <p:sldId id="1089" r:id="rId23"/>
    <p:sldId id="1015" r:id="rId24"/>
    <p:sldId id="1078" r:id="rId25"/>
    <p:sldId id="1077" r:id="rId26"/>
    <p:sldId id="1091" r:id="rId27"/>
    <p:sldId id="1090" r:id="rId28"/>
    <p:sldId id="1092" r:id="rId29"/>
    <p:sldId id="1093" r:id="rId30"/>
    <p:sldId id="1094" r:id="rId31"/>
    <p:sldId id="1095" r:id="rId32"/>
    <p:sldId id="1106" r:id="rId33"/>
    <p:sldId id="1096" r:id="rId34"/>
    <p:sldId id="1084" r:id="rId35"/>
    <p:sldId id="1097" r:id="rId36"/>
    <p:sldId id="1098" r:id="rId37"/>
    <p:sldId id="1107" r:id="rId38"/>
    <p:sldId id="1099" r:id="rId39"/>
    <p:sldId id="1100" r:id="rId40"/>
    <p:sldId id="1102" r:id="rId41"/>
    <p:sldId id="1103" r:id="rId42"/>
    <p:sldId id="1101" r:id="rId43"/>
    <p:sldId id="872" r:id="rId4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6686" autoAdjust="0"/>
  </p:normalViewPr>
  <p:slideViewPr>
    <p:cSldViewPr>
      <p:cViewPr varScale="1">
        <p:scale>
          <a:sx n="110" d="100"/>
          <a:sy n="110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22.07.2020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.vsd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2247535" y="1556792"/>
            <a:ext cx="45975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Sensor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5C37-EA02-44C8-B35A-6F17DD2D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82352"/>
          </a:xfrm>
        </p:spPr>
        <p:txBody>
          <a:bodyPr/>
          <a:lstStyle/>
          <a:p>
            <a:r>
              <a:rPr lang="en-US" dirty="0"/>
              <a:t>Understanding 1D-CNN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511E5E-B8AA-4C3A-8ABF-4ED45466A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13290"/>
              </p:ext>
            </p:extLst>
          </p:nvPr>
        </p:nvGraphicFramePr>
        <p:xfrm>
          <a:off x="186408" y="890846"/>
          <a:ext cx="8907770" cy="2538154"/>
        </p:xfrm>
        <a:graphic>
          <a:graphicData uri="http://schemas.openxmlformats.org/drawingml/2006/table">
            <a:tbl>
              <a:tblPr/>
              <a:tblGrid>
                <a:gridCol w="216024">
                  <a:extLst>
                    <a:ext uri="{9D8B030D-6E8A-4147-A177-3AD203B41FA5}">
                      <a16:colId xmlns:a16="http://schemas.microsoft.com/office/drawing/2014/main" val="58822795"/>
                    </a:ext>
                  </a:extLst>
                </a:gridCol>
                <a:gridCol w="8691746">
                  <a:extLst>
                    <a:ext uri="{9D8B030D-6E8A-4147-A177-3AD203B41FA5}">
                      <a16:colId xmlns:a16="http://schemas.microsoft.com/office/drawing/2014/main" val="978488604"/>
                    </a:ext>
                  </a:extLst>
                </a:gridCol>
              </a:tblGrid>
              <a:tr h="407512">
                <a:tc>
                  <a:txBody>
                    <a:bodyPr/>
                    <a:lstStyle/>
                    <a:p>
                      <a:pPr algn="r" fontAlgn="t"/>
                      <a:endParaRPr lang="en-US" sz="1500" dirty="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Sequential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</a:t>
                      </a:r>
                    </a:p>
                    <a:p>
                      <a:pPr algn="l" fontAlgn="t"/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Reshape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TIME_PERIODS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num_sensors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), </a:t>
                      </a: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input_shape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input_shape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,)))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35736"/>
                  </a:ext>
                </a:extLst>
              </a:tr>
              <a:tr h="198611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Conv1D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activation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relu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input_shape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TIME_PERIODS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num_sensors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50445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Conv1D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activation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relu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573057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MaxPooling1D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7194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Conv1D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160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activation</a:t>
                      </a:r>
                      <a:r>
                        <a:rPr lang="en-US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relu</a:t>
                      </a:r>
                      <a:r>
                        <a:rPr lang="en-US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</a:t>
                      </a:r>
                      <a:r>
                        <a:rPr lang="en-US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981842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Conv1D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160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 sz="15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activation</a:t>
                      </a:r>
                      <a:r>
                        <a:rPr lang="en-US" sz="15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 sz="150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'relu'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633951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en-US" sz="15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150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GlobalAveragePooling1D</a:t>
                      </a:r>
                      <a:r>
                        <a:rPr lang="en-US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9173"/>
                  </a:ext>
                </a:extLst>
              </a:tr>
              <a:tr h="223242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sv-SE" sz="150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sv-SE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sv-SE" sz="150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Dropout</a:t>
                      </a:r>
                      <a:r>
                        <a:rPr lang="sv-SE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sv-SE" sz="150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0.5</a:t>
                      </a:r>
                      <a:r>
                        <a:rPr lang="sv-SE" sz="15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64733"/>
                  </a:ext>
                </a:extLst>
              </a:tr>
              <a:tr h="354770">
                <a:tc>
                  <a:txBody>
                    <a:bodyPr/>
                    <a:lstStyle/>
                    <a:p>
                      <a:pPr algn="r" fontAlgn="t"/>
                      <a:endParaRPr lang="en-US" sz="1500">
                        <a:effectLst/>
                        <a:latin typeface="SFMono-Regular"/>
                      </a:endParaRP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model_m.</a:t>
                      </a:r>
                      <a:r>
                        <a:rPr lang="pt-BR" sz="1500" dirty="0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add</a:t>
                      </a:r>
                      <a:r>
                        <a:rPr lang="pt-BR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pt-BR" sz="1500" dirty="0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Dense</a:t>
                      </a:r>
                      <a:r>
                        <a:rPr lang="pt-BR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(num_classes, activation</a:t>
                      </a:r>
                      <a:r>
                        <a:rPr lang="pt-BR" sz="15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pt-BR" sz="15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'softmax'</a:t>
                      </a:r>
                      <a:r>
                        <a:rPr lang="pt-BR" sz="15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))</a:t>
                      </a:r>
                    </a:p>
                  </a:txBody>
                  <a:tcPr marL="78740" marR="78740" marT="7874" marB="78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747472"/>
                  </a:ext>
                </a:extLst>
              </a:tr>
            </a:tbl>
          </a:graphicData>
        </a:graphic>
      </p:graphicFrame>
      <p:pic>
        <p:nvPicPr>
          <p:cNvPr id="1026" name="Picture 2" descr="https://miro.medium.com/max/2073/1*Y117iNR_CnBtBh8MWVtUDg.png">
            <a:extLst>
              <a:ext uri="{FF2B5EF4-FFF2-40B4-BE49-F238E27FC236}">
                <a16:creationId xmlns:a16="http://schemas.microsoft.com/office/drawing/2014/main" id="{1F36FEA9-024A-4C99-94CA-1CAF3F7A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28987"/>
            <a:ext cx="9144000" cy="3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49022-7BDA-4B01-B4C6-A472E4C73079}"/>
              </a:ext>
            </a:extLst>
          </p:cNvPr>
          <p:cNvSpPr/>
          <p:nvPr/>
        </p:nvSpPr>
        <p:spPr>
          <a:xfrm>
            <a:off x="3923927" y="296198"/>
            <a:ext cx="5033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Image source: Introduction to 1D Convolutional Neural Networks in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Keras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 for Time Sequences by Nils Ackermann</a:t>
            </a:r>
          </a:p>
        </p:txBody>
      </p:sp>
    </p:spTree>
    <p:extLst>
      <p:ext uri="{BB962C8B-B14F-4D97-AF65-F5344CB8AC3E}">
        <p14:creationId xmlns:p14="http://schemas.microsoft.com/office/powerpoint/2010/main" val="42776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A677-43AE-4D9F-BFD8-16C49799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1D-CNN vs. 2D-CNN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A5DBB-DD85-443F-83F8-DA257DBE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2552796" cy="323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502C8-4999-45DB-A305-69A04EC6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72" y="2420888"/>
            <a:ext cx="4208828" cy="306323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718E7E54-83A1-42C4-A482-67C435B454F1}"/>
              </a:ext>
            </a:extLst>
          </p:cNvPr>
          <p:cNvSpPr/>
          <p:nvPr/>
        </p:nvSpPr>
        <p:spPr bwMode="auto">
          <a:xfrm>
            <a:off x="3203848" y="3482351"/>
            <a:ext cx="936104" cy="470152"/>
          </a:xfrm>
          <a:prstGeom prst="borderCallout1">
            <a:avLst>
              <a:gd name="adj1" fmla="val 58755"/>
              <a:gd name="adj2" fmla="val 2306"/>
              <a:gd name="adj3" fmla="val 121644"/>
              <a:gd name="adj4" fmla="val -37366"/>
            </a:avLst>
          </a:prstGeom>
          <a:solidFill>
            <a:schemeClr val="bg1">
              <a:lumMod val="50000"/>
            </a:schemeClr>
          </a:solidFill>
          <a:ln w="34925" cap="rnd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</a:rPr>
              <a:t>Feature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54FFA-1FB7-4A06-9048-0A765BC9ACF1}"/>
              </a:ext>
            </a:extLst>
          </p:cNvPr>
          <p:cNvSpPr/>
          <p:nvPr/>
        </p:nvSpPr>
        <p:spPr bwMode="auto">
          <a:xfrm>
            <a:off x="1403648" y="4077072"/>
            <a:ext cx="1688700" cy="288032"/>
          </a:xfrm>
          <a:prstGeom prst="rect">
            <a:avLst/>
          </a:prstGeom>
          <a:solidFill>
            <a:schemeClr val="bg1">
              <a:alpha val="0"/>
            </a:schemeClr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23F65-44AC-4FDE-A5E5-37D49CFB3809}"/>
              </a:ext>
            </a:extLst>
          </p:cNvPr>
          <p:cNvSpPr txBox="1"/>
          <p:nvPr/>
        </p:nvSpPr>
        <p:spPr>
          <a:xfrm>
            <a:off x="1211457" y="187297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1D-CNN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42586-A0A7-4D4E-92F3-EE358BD293B2}"/>
              </a:ext>
            </a:extLst>
          </p:cNvPr>
          <p:cNvSpPr txBox="1"/>
          <p:nvPr/>
        </p:nvSpPr>
        <p:spPr>
          <a:xfrm>
            <a:off x="5991018" y="187297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7C548-4FAA-45DF-ABAC-F5749ED85F15}"/>
              </a:ext>
            </a:extLst>
          </p:cNvPr>
          <p:cNvSpPr/>
          <p:nvPr/>
        </p:nvSpPr>
        <p:spPr>
          <a:xfrm>
            <a:off x="0" y="6095138"/>
            <a:ext cx="7959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Image source: Introduction to 1D Convolutional Neural Networks in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Keras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medium-content-title-font"/>
              </a:rPr>
              <a:t> for Time Sequences by Nils Ackermann</a:t>
            </a:r>
          </a:p>
        </p:txBody>
      </p:sp>
    </p:spTree>
    <p:extLst>
      <p:ext uri="{BB962C8B-B14F-4D97-AF65-F5344CB8AC3E}">
        <p14:creationId xmlns:p14="http://schemas.microsoft.com/office/powerpoint/2010/main" val="312353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965A-170C-4052-B425-5A0F777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1D-CNN vs.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02316-B709-4C36-9FB1-478414B94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can be effectively used for handling time series data</a:t>
            </a:r>
          </a:p>
          <a:p>
            <a:r>
              <a:rPr lang="en-US" dirty="0"/>
              <a:t>1D-CNN</a:t>
            </a:r>
          </a:p>
          <a:p>
            <a:pPr lvl="1"/>
            <a:r>
              <a:rPr lang="en-US" dirty="0"/>
              <a:t>Fixed Length sequence</a:t>
            </a:r>
          </a:p>
          <a:p>
            <a:pPr lvl="1"/>
            <a:r>
              <a:rPr lang="en-US" dirty="0"/>
              <a:t>Much faster in training</a:t>
            </a:r>
          </a:p>
          <a:p>
            <a:pPr lvl="1"/>
            <a:r>
              <a:rPr lang="en-US" dirty="0"/>
              <a:t>Better performance</a:t>
            </a:r>
          </a:p>
          <a:p>
            <a:r>
              <a:rPr lang="en-US" dirty="0"/>
              <a:t>RNN</a:t>
            </a:r>
          </a:p>
          <a:p>
            <a:pPr lvl="1"/>
            <a:r>
              <a:rPr lang="en-US" dirty="0"/>
              <a:t>Data with variate/unknown lengths</a:t>
            </a:r>
          </a:p>
          <a:p>
            <a:pPr lvl="2"/>
            <a:r>
              <a:rPr lang="en-US" dirty="0"/>
              <a:t>Sentences in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4686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9D7A-B66F-4986-A399-13F81AC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1D-CNN for activity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5DAAA-D446-4F6B-B8B7-F4156B5F0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68" y="1405550"/>
            <a:ext cx="8229600" cy="4525963"/>
          </a:xfrm>
        </p:spPr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1DCNN.ipynb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6F9BFC-F7AC-4915-B29E-96267D94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3768448"/>
            <a:ext cx="2849495" cy="20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141BD6-8365-4521-B6F9-61C695A8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22" y="3793610"/>
            <a:ext cx="2849495" cy="204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511C0CA-8A0A-482D-9C3E-D3C453B3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21" y="1751309"/>
            <a:ext cx="2849496" cy="20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C24CA6-6459-4394-A839-A7C5DEB1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3" y="1749919"/>
            <a:ext cx="2849497" cy="20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4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31CC-2B1E-4EF6-ADFC-5F0849C1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Electrocardiogram (ECG)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2BCD4-29DD-4894-816E-7270443B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02177"/>
            <a:ext cx="6239644" cy="4719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B71F30-4DE7-4AB4-A7C2-01E40C599060}"/>
              </a:ext>
            </a:extLst>
          </p:cNvPr>
          <p:cNvSpPr/>
          <p:nvPr/>
        </p:nvSpPr>
        <p:spPr>
          <a:xfrm>
            <a:off x="0" y="6115842"/>
            <a:ext cx="81003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Kiranyaz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T. Ince, M.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Gabbouj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“Real-Time Patient Specific ECG Classification by 1D Convolutional Neural Networks”, IEEE Trans. on Biomedical Engineering, vol. 63, no. 3, pp. 664-675, Mar 2016.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8BB8-969F-40A6-A18E-52109D38E178}"/>
              </a:ext>
            </a:extLst>
          </p:cNvPr>
          <p:cNvSpPr txBox="1"/>
          <p:nvPr/>
        </p:nvSpPr>
        <p:spPr>
          <a:xfrm>
            <a:off x="179512" y="5229200"/>
            <a:ext cx="374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Arrhythmia Detection and Identification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54074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10F5-0EAF-4032-A3FA-493BCF09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Sound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BE989-2714-4102-9557-86C2F370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322" y="4797151"/>
            <a:ext cx="3922478" cy="13290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1D-CNN can achieve 82% accuracy in classifying environmental sound signals.</a:t>
            </a:r>
          </a:p>
        </p:txBody>
      </p:sp>
      <p:pic>
        <p:nvPicPr>
          <p:cNvPr id="5122" name="Picture 2" descr="https://miro.medium.com/max/884/1*D_yXVrrJD1Y46Z1T0OTOVA.png">
            <a:extLst>
              <a:ext uri="{FF2B5EF4-FFF2-40B4-BE49-F238E27FC236}">
                <a16:creationId xmlns:a16="http://schemas.microsoft.com/office/drawing/2014/main" id="{792BE178-8A2C-4168-9BD6-423F87E5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5" y="1700808"/>
            <a:ext cx="4199755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D46E2-FF1C-4196-8ACB-A0D11AAA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77" y="1536121"/>
            <a:ext cx="4199755" cy="2631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FD0478-4F2D-4C9C-8919-75EBF15B3EFE}"/>
              </a:ext>
            </a:extLst>
          </p:cNvPr>
          <p:cNvSpPr/>
          <p:nvPr/>
        </p:nvSpPr>
        <p:spPr>
          <a:xfrm>
            <a:off x="0" y="6126162"/>
            <a:ext cx="8316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Sajjad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Abdoli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 Patrick Cardinal, Alessandro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Lameiras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Koerich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End-to-End Environmental Sound Classification using a 1D Convolutional Neural Network, arXiv:1904.08990, 2019.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CEB3-4A70-4659-AB1F-C02E70FB6AFB}"/>
              </a:ext>
            </a:extLst>
          </p:cNvPr>
          <p:cNvSpPr txBox="1"/>
          <p:nvPr/>
        </p:nvSpPr>
        <p:spPr>
          <a:xfrm>
            <a:off x="1352304" y="128422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Spectrogram</a:t>
            </a:r>
          </a:p>
        </p:txBody>
      </p:sp>
    </p:spTree>
    <p:extLst>
      <p:ext uri="{BB962C8B-B14F-4D97-AF65-F5344CB8AC3E}">
        <p14:creationId xmlns:p14="http://schemas.microsoft.com/office/powerpoint/2010/main" val="19623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0700-1499-45EF-A186-172EC8BF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Health Monitoring and Damage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DF55A-640F-4934-B73E-20571483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40" y="1268760"/>
            <a:ext cx="3295852" cy="2233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08F54-3F1A-4D36-B4CC-6EE4A737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13639"/>
            <a:ext cx="7539156" cy="1225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6717FD-A292-4D9F-88F6-9EF00336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98" y="4812607"/>
            <a:ext cx="7539156" cy="1283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0BC8BD-79BD-4186-8A7F-91C975BA2B88}"/>
              </a:ext>
            </a:extLst>
          </p:cNvPr>
          <p:cNvSpPr/>
          <p:nvPr/>
        </p:nvSpPr>
        <p:spPr>
          <a:xfrm>
            <a:off x="16048" y="6126163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M.S.O.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Abdeljaber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O.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Avci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Kiranyaz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H. Sodano, D. J. Inman, “1-D CNNs for Structural Damage Detection: Verification on a Structural Health Monitoring Benchmark Data”, Neurocomputing, 275: 1308 – 1317, 2018.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4C18C-594D-4B33-AB8A-F820B846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3" y="1268760"/>
            <a:ext cx="3776005" cy="2188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34579-D1FA-4E0F-9D9D-523B8DECC0E1}"/>
              </a:ext>
            </a:extLst>
          </p:cNvPr>
          <p:cNvSpPr txBox="1"/>
          <p:nvPr/>
        </p:nvSpPr>
        <p:spPr>
          <a:xfrm>
            <a:off x="262364" y="381297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5325E-07D6-4EB1-AF1C-CE741A37D0C9}"/>
              </a:ext>
            </a:extLst>
          </p:cNvPr>
          <p:cNvSpPr txBox="1"/>
          <p:nvPr/>
        </p:nvSpPr>
        <p:spPr>
          <a:xfrm>
            <a:off x="55074" y="519358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Loosened</a:t>
            </a:r>
          </a:p>
        </p:txBody>
      </p:sp>
    </p:spTree>
    <p:extLst>
      <p:ext uri="{BB962C8B-B14F-4D97-AF65-F5344CB8AC3E}">
        <p14:creationId xmlns:p14="http://schemas.microsoft.com/office/powerpoint/2010/main" val="413312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D951-B712-4004-BA6F-734F6DE6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Motor Condition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3FEE-6B92-48F5-B9E9-D38178FD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91539"/>
            <a:ext cx="4057903" cy="5346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Healthy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2FEDB-ED24-40DF-AEAE-2DB3A23F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4129164"/>
            <a:ext cx="4368389" cy="134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E0316-4117-4E8C-8786-A9FAF372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128061"/>
            <a:ext cx="4261357" cy="1398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79307-4B49-42AA-8FE4-999745B3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266461"/>
            <a:ext cx="4869105" cy="26184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431ED1-4F3A-484C-B6A3-FE3F94600A3D}"/>
              </a:ext>
            </a:extLst>
          </p:cNvPr>
          <p:cNvSpPr txBox="1">
            <a:spLocks/>
          </p:cNvSpPr>
          <p:nvPr/>
        </p:nvSpPr>
        <p:spPr bwMode="auto">
          <a:xfrm>
            <a:off x="4876062" y="5605238"/>
            <a:ext cx="4057903" cy="53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Faulty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A64C8-0C03-492D-999B-3837A064C7C0}"/>
              </a:ext>
            </a:extLst>
          </p:cNvPr>
          <p:cNvSpPr/>
          <p:nvPr/>
        </p:nvSpPr>
        <p:spPr>
          <a:xfrm>
            <a:off x="146714" y="6126163"/>
            <a:ext cx="768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L.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Eren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“Bearing fault detection by one-dimensional convolutional neural networks,” Math.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Probl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 Eng., doi:10.1155/2017/8617315, 2017.</a:t>
            </a:r>
          </a:p>
        </p:txBody>
      </p:sp>
    </p:spTree>
    <p:extLst>
      <p:ext uri="{BB962C8B-B14F-4D97-AF65-F5344CB8AC3E}">
        <p14:creationId xmlns:p14="http://schemas.microsoft.com/office/powerpoint/2010/main" val="147732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Characteristics of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1D-CNN for Sensor Data as Time Series</a:t>
            </a:r>
          </a:p>
          <a:p>
            <a:r>
              <a:rPr lang="en-US" dirty="0"/>
              <a:t>Sensor Data Denoising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Recover Missing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LiDAR and 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3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16FC-4626-4FCC-B929-61A25E15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4633-CB0E-4AB3-AAA0-8CAF43E3C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Random, signal-independent noise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Signal-dependent noise</a:t>
            </a:r>
          </a:p>
          <a:p>
            <a:r>
              <a:rPr lang="en-US" dirty="0"/>
              <a:t>Denoising</a:t>
            </a:r>
          </a:p>
          <a:p>
            <a:pPr lvl="1"/>
            <a:r>
              <a:rPr lang="en-US" dirty="0"/>
              <a:t>Process of removing noise from signals</a:t>
            </a:r>
          </a:p>
          <a:p>
            <a:r>
              <a:rPr lang="en-US" dirty="0"/>
              <a:t>Aims</a:t>
            </a:r>
          </a:p>
          <a:p>
            <a:pPr lvl="1"/>
            <a:r>
              <a:rPr lang="en-US" dirty="0"/>
              <a:t>Noise Reduction</a:t>
            </a:r>
          </a:p>
          <a:p>
            <a:pPr lvl="1"/>
            <a:r>
              <a:rPr lang="en-US" dirty="0"/>
              <a:t>Feature preservation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91D74-B789-45F6-8325-48F30A4A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645024"/>
            <a:ext cx="3137897" cy="108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6611F-2AE1-45AB-8551-D9E32E2C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861899"/>
            <a:ext cx="3137896" cy="11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Characteristics of Sensor Data</a:t>
            </a:r>
          </a:p>
          <a:p>
            <a:r>
              <a:rPr lang="en-US" dirty="0"/>
              <a:t>1D-CNN for Sensor Data as Time Series</a:t>
            </a:r>
          </a:p>
          <a:p>
            <a:r>
              <a:rPr lang="en-US" dirty="0"/>
              <a:t>Sensor Data Denoising</a:t>
            </a:r>
          </a:p>
          <a:p>
            <a:r>
              <a:rPr lang="en-US" dirty="0"/>
              <a:t>Recover Missing Sensor Data</a:t>
            </a:r>
          </a:p>
          <a:p>
            <a:r>
              <a:rPr lang="en-US" dirty="0"/>
              <a:t>LiDAR and Point Cloud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8C8F-2924-46A4-8E83-8EB6FAAF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D4BB-807A-430F-9075-70524590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7980"/>
            <a:ext cx="8229600" cy="4525963"/>
          </a:xfrm>
        </p:spPr>
        <p:txBody>
          <a:bodyPr/>
          <a:lstStyle/>
          <a:p>
            <a:r>
              <a:rPr lang="en-US" dirty="0"/>
              <a:t>Autoencoder</a:t>
            </a:r>
          </a:p>
          <a:p>
            <a:pPr lvl="1"/>
            <a:r>
              <a:rPr lang="en-US" dirty="0"/>
              <a:t>Mimic an identity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Denoising Autoencoder</a:t>
            </a:r>
          </a:p>
          <a:p>
            <a:pPr lvl="1"/>
            <a:r>
              <a:rPr lang="en-US" dirty="0"/>
              <a:t>Receive noisy data as input</a:t>
            </a:r>
          </a:p>
          <a:p>
            <a:pPr lvl="1"/>
            <a:r>
              <a:rPr lang="en-US" dirty="0"/>
              <a:t>Predict the original data as 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FBF88F-648D-4829-8E36-06270FEC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6" y="4797152"/>
            <a:ext cx="8327886" cy="12328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EE44DD-CDC6-42EB-A602-16228FF3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028486"/>
            <a:ext cx="4672208" cy="15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6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9E21-BAC6-42AF-BBB3-BB8E8EAD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8F919-121E-4493-899F-237EE17E2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9301"/>
                <a:ext cx="8229600" cy="4525963"/>
              </a:xfrm>
            </p:spPr>
            <p:txBody>
              <a:bodyPr/>
              <a:lstStyle/>
              <a:p>
                <a:r>
                  <a:rPr lang="en-US" sz="1800" dirty="0"/>
                  <a:t>Assumptions</a:t>
                </a:r>
              </a:p>
              <a:p>
                <a:pPr lvl="1"/>
                <a:r>
                  <a:rPr lang="en-US" sz="1600" dirty="0"/>
                  <a:t>Signal resides in a low-dimensional signal space</a:t>
                </a:r>
              </a:p>
              <a:p>
                <a:pPr lvl="1"/>
                <a:r>
                  <a:rPr lang="en-US" sz="1600" dirty="0"/>
                  <a:t>Noise resides in a signal null space</a:t>
                </a:r>
              </a:p>
              <a:p>
                <a:r>
                  <a:rPr lang="en-US" sz="1800" dirty="0"/>
                  <a:t>Denoising Autoencoder</a:t>
                </a:r>
              </a:p>
              <a:p>
                <a:pPr lvl="1"/>
                <a:r>
                  <a:rPr lang="en-US" sz="1600" dirty="0"/>
                  <a:t>Learn the signal representation in low-dimensional signal space </a:t>
                </a:r>
              </a:p>
              <a:p>
                <a:r>
                  <a:rPr lang="en-US" sz="1800" dirty="0"/>
                  <a:t>Encoder </a:t>
                </a:r>
                <a14:m>
                  <m:oMath xmlns:m="http://schemas.openxmlformats.org/officeDocument/2006/math">
                    <m:r>
                      <a:rPr lang="he-I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e-I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e-I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Convert input signal to low-dimensional latent space representation</a:t>
                </a:r>
              </a:p>
              <a:p>
                <a:r>
                  <a:rPr lang="en-US" sz="1800" dirty="0"/>
                  <a:t>Decoder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he-I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e-I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Reconstruct the denoised signal from low-dimensional latent space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8F919-121E-4493-899F-237EE17E2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9301"/>
                <a:ext cx="8229600" cy="4525963"/>
              </a:xfrm>
              <a:blipFill>
                <a:blip r:embed="rId2"/>
                <a:stretch>
                  <a:fillRect l="-444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4D16DF-C078-419C-9D97-724E834D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3" y="4472449"/>
            <a:ext cx="8423671" cy="15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837" y="1397937"/>
                <a:ext cx="8229600" cy="4525963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Loss function</a:t>
                </a:r>
              </a:p>
              <a:p>
                <a:pPr lvl="1" algn="ctr"/>
                <a:r>
                  <a:rPr lang="en-US" sz="2000" dirty="0">
                    <a:solidFill>
                      <a:schemeClr val="tx1"/>
                    </a:solidFill>
                  </a:rPr>
                  <a:t>minimize  				</a:t>
                </a:r>
                <a:r>
                  <a:rPr lang="he-IL" sz="20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he-IL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e-IL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e-IL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he-IL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e-IL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he-IL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he-IL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he-IL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he-IL" sz="24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he-IL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e-IL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he-IL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is a copy of</a:t>
                </a:r>
                <a:r>
                  <a:rPr lang="he-IL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e-IL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 has been corrupted by some form of noise</a:t>
                </a:r>
                <a:endParaRPr lang="he-IL" sz="2000" dirty="0">
                  <a:solidFill>
                    <a:schemeClr val="tx1"/>
                  </a:solidFill>
                </a:endParaRPr>
              </a:p>
              <a:p>
                <a:endParaRPr lang="he-IL" sz="28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837" y="1397937"/>
                <a:ext cx="8229600" cy="4525963"/>
              </a:xfrm>
              <a:blipFill>
                <a:blip r:embed="rId2"/>
                <a:stretch>
                  <a:fillRect l="-1037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5B9184-0722-48D1-8233-D4568506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4" y="3212976"/>
            <a:ext cx="7565232" cy="28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F9E1-6D70-4917-99D2-24F384DD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Image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AE48D-BB2C-4147-880D-EBDC06F3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1" y="3158647"/>
            <a:ext cx="9144000" cy="36993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32B8013-A71E-4770-86C7-3900C6E78D29}"/>
              </a:ext>
            </a:extLst>
          </p:cNvPr>
          <p:cNvGrpSpPr/>
          <p:nvPr/>
        </p:nvGrpSpPr>
        <p:grpSpPr>
          <a:xfrm>
            <a:off x="539579" y="1371600"/>
            <a:ext cx="7713367" cy="1526940"/>
            <a:chOff x="520768" y="4311222"/>
            <a:chExt cx="10734608" cy="25830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3EE0A4-6FA7-4FA5-A447-B7D708DD388B}"/>
                </a:ext>
              </a:extLst>
            </p:cNvPr>
            <p:cNvGrpSpPr/>
            <p:nvPr/>
          </p:nvGrpSpPr>
          <p:grpSpPr>
            <a:xfrm>
              <a:off x="520768" y="4311222"/>
              <a:ext cx="10734608" cy="2583049"/>
              <a:chOff x="520768" y="4311222"/>
              <a:chExt cx="10734608" cy="258304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E5507-2781-4B15-A762-537B0D68C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4593126"/>
                <a:ext cx="742950" cy="73342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B37CF0F-EC02-426E-BC42-504C7291A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23" y="4613060"/>
                <a:ext cx="742950" cy="73342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467B24-CC0A-47A1-8EAB-EE9E7905A762}"/>
                  </a:ext>
                </a:extLst>
              </p:cNvPr>
              <p:cNvSpPr/>
              <p:nvPr/>
            </p:nvSpPr>
            <p:spPr>
              <a:xfrm>
                <a:off x="2887539" y="4359675"/>
                <a:ext cx="1670539" cy="12003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Encoder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420120-D4C7-45FB-82DF-C3943D7DE320}"/>
                  </a:ext>
                </a:extLst>
              </p:cNvPr>
              <p:cNvSpPr/>
              <p:nvPr/>
            </p:nvSpPr>
            <p:spPr>
              <a:xfrm>
                <a:off x="6935685" y="4359675"/>
                <a:ext cx="1670539" cy="120032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18C059D-7B54-4290-B8B7-E4B28676D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17" t="1162" r="4736" b="2687"/>
              <a:stretch/>
            </p:blipFill>
            <p:spPr>
              <a:xfrm>
                <a:off x="5404486" y="4311222"/>
                <a:ext cx="674370" cy="133710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D24E1-2BB3-4508-8C6C-FE5726D60358}"/>
                  </a:ext>
                </a:extLst>
              </p:cNvPr>
              <p:cNvSpPr txBox="1"/>
              <p:nvPr/>
            </p:nvSpPr>
            <p:spPr>
              <a:xfrm>
                <a:off x="3735909" y="5696775"/>
                <a:ext cx="4298100" cy="119749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/>
                  <a:t>Latent Space Representation</a:t>
                </a:r>
                <a:endParaRPr lang="he-IL" sz="20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BEBD3A-F0B1-44F8-8DCE-61284B43C08A}"/>
                  </a:ext>
                </a:extLst>
              </p:cNvPr>
              <p:cNvSpPr txBox="1"/>
              <p:nvPr/>
            </p:nvSpPr>
            <p:spPr>
              <a:xfrm>
                <a:off x="9139403" y="5640088"/>
                <a:ext cx="2115973" cy="119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Denoised Input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23625D-5DC3-4DD5-9E3D-835B1A4F1FB9}"/>
                  </a:ext>
                </a:extLst>
              </p:cNvPr>
              <p:cNvSpPr txBox="1"/>
              <p:nvPr/>
            </p:nvSpPr>
            <p:spPr>
              <a:xfrm>
                <a:off x="520768" y="5659217"/>
                <a:ext cx="1749669" cy="119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Noisy Input</a:t>
                </a:r>
              </a:p>
            </p:txBody>
          </p:sp>
        </p:grpSp>
        <p:sp>
          <p:nvSpPr>
            <p:cNvPr id="9" name="Arrow: Right 18">
              <a:extLst>
                <a:ext uri="{FF2B5EF4-FFF2-40B4-BE49-F238E27FC236}">
                  <a16:creationId xmlns:a16="http://schemas.microsoft.com/office/drawing/2014/main" id="{E1F23FA6-9909-43D0-AA5A-D74CB5D786AE}"/>
                </a:ext>
              </a:extLst>
            </p:cNvPr>
            <p:cNvSpPr/>
            <p:nvPr/>
          </p:nvSpPr>
          <p:spPr>
            <a:xfrm>
              <a:off x="1837592" y="4862145"/>
              <a:ext cx="1031162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19">
              <a:extLst>
                <a:ext uri="{FF2B5EF4-FFF2-40B4-BE49-F238E27FC236}">
                  <a16:creationId xmlns:a16="http://schemas.microsoft.com/office/drawing/2014/main" id="{ECE4D621-71FA-49F1-B09F-A49BF62CF14C}"/>
                </a:ext>
              </a:extLst>
            </p:cNvPr>
            <p:cNvSpPr/>
            <p:nvPr/>
          </p:nvSpPr>
          <p:spPr>
            <a:xfrm>
              <a:off x="4558078" y="4862145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20">
              <a:extLst>
                <a:ext uri="{FF2B5EF4-FFF2-40B4-BE49-F238E27FC236}">
                  <a16:creationId xmlns:a16="http://schemas.microsoft.com/office/drawing/2014/main" id="{1B8C2597-8087-4BE5-B99A-F518AC877E30}"/>
                </a:ext>
              </a:extLst>
            </p:cNvPr>
            <p:cNvSpPr/>
            <p:nvPr/>
          </p:nvSpPr>
          <p:spPr>
            <a:xfrm>
              <a:off x="6078856" y="4856698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21">
              <a:extLst>
                <a:ext uri="{FF2B5EF4-FFF2-40B4-BE49-F238E27FC236}">
                  <a16:creationId xmlns:a16="http://schemas.microsoft.com/office/drawing/2014/main" id="{36A18631-05CB-4327-8F9F-914670FD2E3A}"/>
                </a:ext>
              </a:extLst>
            </p:cNvPr>
            <p:cNvSpPr/>
            <p:nvPr/>
          </p:nvSpPr>
          <p:spPr>
            <a:xfrm>
              <a:off x="8616645" y="4836762"/>
              <a:ext cx="1045515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59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6CF3-6EE3-4CE4-A768-CAB6C0F6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Denoising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F919-9C06-4560-9959-7FECDD44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denoising.ipynb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6981B2-C807-45FC-9EC6-EFD14DB92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4" y="2132856"/>
            <a:ext cx="7380312" cy="36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25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5206-5001-4050-8112-01A0FE2F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Drift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7852-F18C-4B85-9EF2-55E909CB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525963"/>
          </a:xfrm>
        </p:spPr>
        <p:txBody>
          <a:bodyPr/>
          <a:lstStyle/>
          <a:p>
            <a:r>
              <a:rPr lang="en-US" dirty="0"/>
              <a:t>A set of sensors monitoring a field of interest in long term</a:t>
            </a:r>
          </a:p>
          <a:p>
            <a:r>
              <a:rPr lang="en-US" dirty="0"/>
              <a:t>Sensor Drift</a:t>
            </a:r>
          </a:p>
          <a:p>
            <a:pPr lvl="1"/>
            <a:r>
              <a:rPr lang="en-US" dirty="0"/>
              <a:t>Low frequency change over time</a:t>
            </a:r>
          </a:p>
          <a:p>
            <a:pPr lvl="2"/>
            <a:r>
              <a:rPr lang="en-US" dirty="0"/>
              <a:t>Electronic aging</a:t>
            </a:r>
          </a:p>
          <a:p>
            <a:pPr lvl="2"/>
            <a:r>
              <a:rPr lang="en-US" dirty="0"/>
              <a:t>Pressure change</a:t>
            </a:r>
          </a:p>
          <a:p>
            <a:pPr lvl="2"/>
            <a:r>
              <a:rPr lang="en-US" dirty="0"/>
              <a:t>Substructure change</a:t>
            </a:r>
          </a:p>
          <a:p>
            <a:pPr lvl="2"/>
            <a:r>
              <a:rPr lang="en-US" dirty="0"/>
              <a:t>Deformation of plastic components</a:t>
            </a:r>
          </a:p>
          <a:p>
            <a:pPr lvl="2"/>
            <a:r>
              <a:rPr lang="en-US" dirty="0"/>
              <a:t>Over-heating of the battery</a:t>
            </a:r>
          </a:p>
          <a:p>
            <a:pPr lvl="1"/>
            <a:r>
              <a:rPr lang="en-US" dirty="0"/>
              <a:t>Inaccurate measurement reading</a:t>
            </a:r>
          </a:p>
          <a:p>
            <a:r>
              <a:rPr lang="en-US" dirty="0"/>
              <a:t>Calibration</a:t>
            </a:r>
          </a:p>
          <a:p>
            <a:pPr lvl="1"/>
            <a:r>
              <a:rPr lang="en-US" dirty="0"/>
              <a:t>Needed from time to time against the ground truth</a:t>
            </a:r>
          </a:p>
          <a:p>
            <a:endParaRPr lang="en-US" dirty="0"/>
          </a:p>
        </p:txBody>
      </p:sp>
      <p:pic>
        <p:nvPicPr>
          <p:cNvPr id="10242" name="x_Picture 2" descr="cid:image001.png@01D66040.3C72AC90">
            <a:extLst>
              <a:ext uri="{FF2B5EF4-FFF2-40B4-BE49-F238E27FC236}">
                <a16:creationId xmlns:a16="http://schemas.microsoft.com/office/drawing/2014/main" id="{611786FA-F66B-49A9-8452-032169FC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85184"/>
            <a:ext cx="8363272" cy="184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2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FC23-A3FD-48FF-BEE9-0E527A69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Drift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217D-37AD-43A4-BB8F-7E562912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of Deployed Sensors</a:t>
            </a:r>
          </a:p>
          <a:p>
            <a:pPr lvl="1"/>
            <a:r>
              <a:rPr lang="en-US" dirty="0"/>
              <a:t>Unmount and recalibrate</a:t>
            </a:r>
          </a:p>
          <a:p>
            <a:pPr lvl="2"/>
            <a:r>
              <a:rPr lang="en-US" dirty="0"/>
              <a:t>Time consuming</a:t>
            </a:r>
          </a:p>
          <a:p>
            <a:pPr lvl="2"/>
            <a:r>
              <a:rPr lang="en-US" dirty="0"/>
              <a:t>A lot of manpower</a:t>
            </a:r>
          </a:p>
          <a:p>
            <a:pPr lvl="2"/>
            <a:r>
              <a:rPr lang="en-US" dirty="0"/>
              <a:t>High maintenance cost</a:t>
            </a:r>
          </a:p>
          <a:p>
            <a:r>
              <a:rPr lang="en-US" dirty="0"/>
              <a:t>Blind Drift Calibration</a:t>
            </a:r>
          </a:p>
          <a:p>
            <a:pPr lvl="1"/>
            <a:r>
              <a:rPr lang="en-US" dirty="0"/>
              <a:t>Calibrating sensors without ground truth</a:t>
            </a:r>
          </a:p>
        </p:txBody>
      </p:sp>
    </p:spTree>
    <p:extLst>
      <p:ext uri="{BB962C8B-B14F-4D97-AF65-F5344CB8AC3E}">
        <p14:creationId xmlns:p14="http://schemas.microsoft.com/office/powerpoint/2010/main" val="202261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5066-AC76-4275-8244-846DA312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the Blind Calibration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C1B96-C401-443C-A80F-F0DCF4D05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sensor measurement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sensors with temporal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drift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ground truth</a:t>
                </a:r>
              </a:p>
              <a:p>
                <a:pPr lvl="1"/>
                <a:r>
                  <a:rPr lang="en-US" dirty="0"/>
                  <a:t>Both unknown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Find a calibration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(∙)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: a general norm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C1B96-C401-443C-A80F-F0DCF4D05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0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1B80-E2C6-44AC-BD20-23B13EE4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Approach of Blind Drift Calibration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FFD48-8E14-40A8-A486-6646CD52E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880" y="1380008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Assumptions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sensors are deployed to an environment with signal sources in a space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true dimensions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Drift-free measurements lie in a </a:t>
                </a:r>
                <a:r>
                  <a:rPr lang="en-US" dirty="0">
                    <a:solidFill>
                      <a:srgbClr val="C00000"/>
                    </a:solidFill>
                  </a:rPr>
                  <a:t>low-dimensional</a:t>
                </a:r>
                <a:r>
                  <a:rPr lang="en-US" dirty="0"/>
                  <a:t> signal subspace</a:t>
                </a:r>
              </a:p>
              <a:p>
                <a:pPr lvl="1"/>
                <a:r>
                  <a:rPr lang="en-US" dirty="0"/>
                  <a:t>Drift subspace is </a:t>
                </a:r>
                <a:r>
                  <a:rPr lang="en-US" dirty="0">
                    <a:solidFill>
                      <a:srgbClr val="00B050"/>
                    </a:solidFill>
                  </a:rPr>
                  <a:t>orthogonal </a:t>
                </a:r>
                <a:r>
                  <a:rPr lang="en-US" dirty="0"/>
                  <a:t>to the signal subspace</a:t>
                </a:r>
              </a:p>
              <a:p>
                <a:pPr lvl="2"/>
                <a:r>
                  <a:rPr lang="en-US" dirty="0"/>
                  <a:t>Full driven by drift</a:t>
                </a:r>
              </a:p>
              <a:p>
                <a:pPr lvl="2"/>
                <a:r>
                  <a:rPr lang="en-US" dirty="0"/>
                  <a:t>Also low-dimensional</a:t>
                </a:r>
              </a:p>
              <a:p>
                <a:r>
                  <a:rPr lang="en-US" dirty="0"/>
                  <a:t>Projection Approach</a:t>
                </a:r>
              </a:p>
              <a:p>
                <a:pPr lvl="1"/>
                <a:r>
                  <a:rPr lang="en-US" dirty="0"/>
                  <a:t>Find a projection function</a:t>
                </a:r>
              </a:p>
              <a:p>
                <a:pPr lvl="2"/>
                <a:r>
                  <a:rPr lang="en-US" dirty="0"/>
                  <a:t>Projecting the measurement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onto the drift subspace</a:t>
                </a:r>
                <a:endParaRPr lang="en-US" i="1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Eliminate the unknown ground truth signals</a:t>
                </a:r>
              </a:p>
              <a:p>
                <a:pPr lvl="2"/>
                <a:r>
                  <a:rPr lang="en-US" dirty="0"/>
                  <a:t>Obtain a projection of drift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FFD48-8E14-40A8-A486-6646CD52E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880" y="1380008"/>
                <a:ext cx="8229600" cy="4525963"/>
              </a:xfrm>
              <a:blipFill>
                <a:blip r:embed="rId2"/>
                <a:stretch>
                  <a:fillRect l="-667" t="-673" r="-444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43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AFC6-A262-410D-AAB3-37C49D22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Blind Drift Calibration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B8747-738B-459C-8F9A-D57A77AF09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Learns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to the drift space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Learns reconstruction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B8747-738B-459C-8F9A-D57A77AF09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2FACA27E-F132-4458-91F7-856881C8E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355" y="2708920"/>
            <a:ext cx="97071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793715-D6B4-433A-9001-DB7DC20637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058953"/>
              </p:ext>
            </p:extLst>
          </p:nvPr>
        </p:nvGraphicFramePr>
        <p:xfrm>
          <a:off x="1257821" y="3645024"/>
          <a:ext cx="6628357" cy="2196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Visio" r:id="rId4" imgW="7258080" imgH="2400140" progId="Visio.Drawing.15">
                  <p:embed/>
                </p:oleObj>
              </mc:Choice>
              <mc:Fallback>
                <p:oleObj name="Visio" r:id="rId4" imgW="7258080" imgH="240014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821" y="3645024"/>
                        <a:ext cx="6628357" cy="21968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98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95EC-F24B-4F6E-BBD9-4BC38B6A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DF29-1F57-4B9D-A89F-AFD7B574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81" y="1332781"/>
            <a:ext cx="8229600" cy="4525963"/>
          </a:xfrm>
        </p:spPr>
        <p:txBody>
          <a:bodyPr/>
          <a:lstStyle/>
          <a:p>
            <a:r>
              <a:rPr lang="en-US" dirty="0"/>
              <a:t>Huge volumes of data</a:t>
            </a:r>
          </a:p>
          <a:p>
            <a:pPr lvl="1"/>
            <a:r>
              <a:rPr lang="en-US" dirty="0"/>
              <a:t>Mostly unlabeled</a:t>
            </a:r>
          </a:p>
          <a:p>
            <a:r>
              <a:rPr lang="en-US" dirty="0"/>
              <a:t>Complex data with non-trivial patterns</a:t>
            </a:r>
          </a:p>
          <a:p>
            <a:pPr lvl="1"/>
            <a:r>
              <a:rPr lang="en-US" dirty="0"/>
              <a:t>Mostly temporal</a:t>
            </a:r>
          </a:p>
          <a:p>
            <a:r>
              <a:rPr lang="en-US" dirty="0"/>
              <a:t>Variety of data representations</a:t>
            </a:r>
          </a:p>
          <a:p>
            <a:pPr lvl="1"/>
            <a:r>
              <a:rPr lang="en-US" dirty="0"/>
              <a:t>Manual feature engineering is hard</a:t>
            </a:r>
          </a:p>
          <a:p>
            <a:r>
              <a:rPr lang="en-US" dirty="0"/>
              <a:t>Multiple modalities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Most sensor data is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F94C0-E5E1-44F7-A791-AC1D6A7B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5048250"/>
            <a:ext cx="8218919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4FC5-0F25-4B7E-AA21-7C4A9B68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1CD5-BE96-4461-ACC2-00C3A823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Recover the undistorted signals from the distorted signals under detector effects in proton-electron scattering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D495-E4E0-4890-A046-2A206B5FDF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2232"/>
            <a:ext cx="3754760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C791D-96D1-41B8-B054-4F73BDDEE8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2232"/>
            <a:ext cx="3754760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A2908-39AB-4EB2-9E5B-0B6DB971203A}"/>
              </a:ext>
            </a:extLst>
          </p:cNvPr>
          <p:cNvSpPr/>
          <p:nvPr/>
        </p:nvSpPr>
        <p:spPr>
          <a:xfrm>
            <a:off x="1000874" y="5091111"/>
            <a:ext cx="2995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Times New Roman" panose="02020603050405020304" pitchFamily="18" charset="0"/>
                <a:ea typeface="Calibri" panose="020F0502020204030204" pitchFamily="34" charset="0"/>
              </a:rPr>
              <a:t>Distorted Signals </a:t>
            </a:r>
          </a:p>
          <a:p>
            <a:pPr algn="ctr"/>
            <a:r>
              <a:rPr lang="en-US" sz="1600" b="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blue</a:t>
            </a:r>
            <a:r>
              <a:rPr lang="en-US" sz="1600" b="0" dirty="0">
                <a:latin typeface="Times New Roman" panose="02020603050405020304" pitchFamily="18" charset="0"/>
                <a:ea typeface="Calibri" panose="020F0502020204030204" pitchFamily="34" charset="0"/>
              </a:rPr>
              <a:t>: observed distorted signal</a:t>
            </a:r>
          </a:p>
          <a:p>
            <a:pPr algn="ctr"/>
            <a:r>
              <a:rPr lang="en-US" sz="1600" b="0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orange</a:t>
            </a:r>
            <a:r>
              <a:rPr lang="en-US" sz="1600" b="0" dirty="0">
                <a:latin typeface="Times New Roman" panose="02020603050405020304" pitchFamily="18" charset="0"/>
                <a:ea typeface="Calibri" panose="020F0502020204030204" pitchFamily="34" charset="0"/>
              </a:rPr>
              <a:t>: projected distorted signal</a:t>
            </a:r>
            <a:endParaRPr lang="en-US" sz="1600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C6496-91BA-4A3B-A915-570040A4708A}"/>
              </a:ext>
            </a:extLst>
          </p:cNvPr>
          <p:cNvSpPr/>
          <p:nvPr/>
        </p:nvSpPr>
        <p:spPr>
          <a:xfrm>
            <a:off x="4788024" y="5091111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Times New Roman" panose="02020603050405020304" pitchFamily="18" charset="0"/>
              </a:rPr>
              <a:t>Recovered Signals </a:t>
            </a:r>
          </a:p>
          <a:p>
            <a:pPr algn="ctr"/>
            <a:r>
              <a:rPr lang="en-US" sz="1600" b="0" dirty="0">
                <a:solidFill>
                  <a:srgbClr val="0070C0"/>
                </a:solidFill>
                <a:latin typeface="Times New Roman" panose="02020603050405020304" pitchFamily="18" charset="0"/>
              </a:rPr>
              <a:t>blue</a:t>
            </a:r>
            <a:r>
              <a:rPr lang="en-US" sz="1600" b="0" dirty="0">
                <a:latin typeface="Times New Roman" panose="02020603050405020304" pitchFamily="18" charset="0"/>
              </a:rPr>
              <a:t>: ground truth signal</a:t>
            </a:r>
          </a:p>
          <a:p>
            <a:pPr algn="ctr"/>
            <a:r>
              <a:rPr lang="en-US" sz="1600" b="0" dirty="0">
                <a:solidFill>
                  <a:srgbClr val="FFC000"/>
                </a:solidFill>
                <a:latin typeface="Times New Roman" panose="02020603050405020304" pitchFamily="18" charset="0"/>
              </a:rPr>
              <a:t>orange</a:t>
            </a:r>
            <a:r>
              <a:rPr lang="en-US" sz="1600" b="0" dirty="0">
                <a:latin typeface="Times New Roman" panose="02020603050405020304" pitchFamily="18" charset="0"/>
              </a:rPr>
              <a:t>: recovered undistorted signal</a:t>
            </a:r>
          </a:p>
        </p:txBody>
      </p:sp>
    </p:spTree>
    <p:extLst>
      <p:ext uri="{BB962C8B-B14F-4D97-AF65-F5344CB8AC3E}">
        <p14:creationId xmlns:p14="http://schemas.microsoft.com/office/powerpoint/2010/main" val="148829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Characteristics of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1D-CNN for Sensor Data as Time Series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 Data Denoising</a:t>
            </a:r>
          </a:p>
          <a:p>
            <a:r>
              <a:rPr lang="en-US" dirty="0"/>
              <a:t>Recover Missing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LiDAR and 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6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5D78-A217-42CC-9646-6470C699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Missing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E505-18C6-4F23-9D08-41172AF3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52120" cy="4525963"/>
          </a:xfrm>
        </p:spPr>
        <p:txBody>
          <a:bodyPr/>
          <a:lstStyle/>
          <a:p>
            <a:r>
              <a:rPr lang="en-US" dirty="0"/>
              <a:t>Missing Sensor Data</a:t>
            </a:r>
          </a:p>
          <a:p>
            <a:pPr lvl="1"/>
            <a:r>
              <a:rPr lang="en-US" dirty="0"/>
              <a:t>Blind spots</a:t>
            </a:r>
          </a:p>
          <a:p>
            <a:pPr lvl="1"/>
            <a:r>
              <a:rPr lang="en-US" dirty="0"/>
              <a:t>Severe external interference</a:t>
            </a:r>
          </a:p>
          <a:p>
            <a:pPr lvl="1"/>
            <a:r>
              <a:rPr lang="en-US" dirty="0"/>
              <a:t>Sensor malfunctioning</a:t>
            </a:r>
          </a:p>
          <a:p>
            <a:pPr lvl="1"/>
            <a:r>
              <a:rPr lang="en-US" dirty="0"/>
              <a:t>Miscommunication problem</a:t>
            </a:r>
          </a:p>
          <a:p>
            <a:pPr lvl="1"/>
            <a:r>
              <a:rPr lang="en-US" dirty="0"/>
              <a:t>Human errors</a:t>
            </a:r>
          </a:p>
          <a:p>
            <a:pPr lvl="1"/>
            <a:r>
              <a:rPr lang="en-US" dirty="0"/>
              <a:t>Out of range</a:t>
            </a:r>
          </a:p>
          <a:p>
            <a:pPr lvl="1"/>
            <a:r>
              <a:rPr lang="en-US" dirty="0"/>
              <a:t>“Eaten by a bear” </a:t>
            </a:r>
          </a:p>
          <a:p>
            <a:endParaRPr lang="en-US" dirty="0"/>
          </a:p>
          <a:p>
            <a:r>
              <a:rPr lang="en-US" dirty="0"/>
              <a:t>Sometimes, missing sensor data is </a:t>
            </a:r>
            <a:r>
              <a:rPr lang="en-US" dirty="0">
                <a:solidFill>
                  <a:srgbClr val="C00000"/>
                </a:solidFill>
              </a:rPr>
              <a:t>inevitable</a:t>
            </a:r>
          </a:p>
          <a:p>
            <a:endParaRPr lang="en-US" dirty="0"/>
          </a:p>
        </p:txBody>
      </p:sp>
      <p:pic>
        <p:nvPicPr>
          <p:cNvPr id="10242" name="Picture 2" descr="USArray - Atmospheric Sensors">
            <a:extLst>
              <a:ext uri="{FF2B5EF4-FFF2-40B4-BE49-F238E27FC236}">
                <a16:creationId xmlns:a16="http://schemas.microsoft.com/office/drawing/2014/main" id="{14886882-464E-4FAC-90B5-3449E0EE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04" y="1484784"/>
            <a:ext cx="4099536" cy="285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66B345-883B-42F7-ACCD-620A6887185C}"/>
              </a:ext>
            </a:extLst>
          </p:cNvPr>
          <p:cNvSpPr/>
          <p:nvPr/>
        </p:nvSpPr>
        <p:spPr>
          <a:xfrm>
            <a:off x="4707978" y="4448426"/>
            <a:ext cx="3952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rgbClr val="3F3F3F"/>
                </a:solidFill>
                <a:latin typeface="arial" panose="020B0604020202020204" pitchFamily="34" charset="0"/>
              </a:rPr>
              <a:t>Gaps in the atmosphere measurements are due to interference of the telemetry caused by the severe weather</a:t>
            </a:r>
          </a:p>
          <a:p>
            <a:pPr algn="ctr"/>
            <a:r>
              <a:rPr lang="en-US" sz="1200" dirty="0"/>
              <a:t>http://www.usarray.org/researchers/obs/transportable/atmospheric</a:t>
            </a:r>
          </a:p>
        </p:txBody>
      </p:sp>
      <p:pic>
        <p:nvPicPr>
          <p:cNvPr id="11266" name="Picture 2" descr="Flat Design Grizzly Bear Icon Vector Illustration Royalty Free ...">
            <a:extLst>
              <a:ext uri="{FF2B5EF4-FFF2-40B4-BE49-F238E27FC236}">
                <a16:creationId xmlns:a16="http://schemas.microsoft.com/office/drawing/2014/main" id="{870D55EF-1EC5-42C3-9E69-E25271CA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33907"/>
            <a:ext cx="1218138" cy="12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18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E6C4-D3E2-4A02-9D04-BEF53AC2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Holes in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50AA2-1888-41CD-9A1F-2C5176DDE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68156"/>
            <a:ext cx="2678015" cy="21770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76312-10AB-474E-B951-A3DEC79F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" y="3268155"/>
            <a:ext cx="2966840" cy="2177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F0229-F0B7-4919-BD9F-9A110FC3F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23" y="3256022"/>
            <a:ext cx="3601193" cy="21456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3C5D5C-F98B-452A-99C8-EC0C73CE5627}"/>
              </a:ext>
            </a:extLst>
          </p:cNvPr>
          <p:cNvSpPr txBox="1">
            <a:spLocks/>
          </p:cNvSpPr>
          <p:nvPr/>
        </p:nvSpPr>
        <p:spPr bwMode="auto">
          <a:xfrm>
            <a:off x="457200" y="134558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Large Acceptance Spectrometer</a:t>
            </a:r>
          </a:p>
          <a:p>
            <a:pPr lvl="1"/>
            <a:r>
              <a:rPr lang="en-US" kern="0" dirty="0"/>
              <a:t>Each sector of CLAS is separated by torus magnet coils</a:t>
            </a:r>
          </a:p>
          <a:p>
            <a:pPr lvl="1"/>
            <a:r>
              <a:rPr lang="en-US" kern="0" dirty="0"/>
              <a:t>Nothing can be detected in these regions</a:t>
            </a:r>
          </a:p>
          <a:p>
            <a:pPr lvl="2"/>
            <a:r>
              <a:rPr lang="en-US" kern="0" dirty="0"/>
              <a:t>Events will slip through cracks</a:t>
            </a:r>
          </a:p>
          <a:p>
            <a:pPr marL="0" indent="0">
              <a:buNone/>
            </a:pPr>
            <a:endParaRPr lang="en-US" kern="0" dirty="0">
              <a:solidFill>
                <a:srgbClr val="C00000"/>
              </a:solidFill>
            </a:endParaRP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6493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7594-8D13-49CE-9DC6-C6492E6A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the Missing Detector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FDAB-2091-41A1-ADEC-F9E635B1A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40" y="1628800"/>
            <a:ext cx="8229600" cy="4525963"/>
          </a:xfrm>
        </p:spPr>
        <p:txBody>
          <a:bodyPr/>
          <a:lstStyle/>
          <a:p>
            <a:r>
              <a:rPr lang="en-US" dirty="0"/>
              <a:t>GAN-based Sensor Event Generator</a:t>
            </a:r>
          </a:p>
          <a:p>
            <a:pPr lvl="1"/>
            <a:r>
              <a:rPr lang="en-US" dirty="0"/>
              <a:t> Sensor Data Filter</a:t>
            </a:r>
          </a:p>
          <a:p>
            <a:pPr lvl="2"/>
            <a:r>
              <a:rPr lang="en-US" dirty="0"/>
              <a:t>Simulate Detector Effects</a:t>
            </a:r>
          </a:p>
          <a:p>
            <a:pPr lvl="2"/>
            <a:r>
              <a:rPr lang="en-US" dirty="0"/>
              <a:t>Events falling into the crack will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E0AB2-99EC-4DAA-B471-27FC098D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8424936" cy="31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2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36FC-C6B1-4F16-8F67-21BBF552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C6B0-51B1-4C8D-BE0C-AB040E19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46" y="2708920"/>
            <a:ext cx="2314600" cy="3886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Experimental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7130B-4423-45B7-98BC-AA93915D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" y="3494814"/>
            <a:ext cx="2525548" cy="255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4A999-EA3B-4CED-A8DF-36C34946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46" y="3613489"/>
            <a:ext cx="2484291" cy="2448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F9E89-C947-47A8-98AD-043E3270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55" y="2420888"/>
            <a:ext cx="3472112" cy="112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CBEEF-AA3F-42D9-96B9-01EF299B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85" y="2420888"/>
            <a:ext cx="2530182" cy="1176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C8FDF-B78E-4175-A163-64FCCB819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216" y="3658193"/>
            <a:ext cx="2402736" cy="242787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3AE7BE-BDC7-4272-954E-247980EBDAC0}"/>
              </a:ext>
            </a:extLst>
          </p:cNvPr>
          <p:cNvSpPr txBox="1">
            <a:spLocks/>
          </p:cNvSpPr>
          <p:nvPr/>
        </p:nvSpPr>
        <p:spPr bwMode="auto">
          <a:xfrm>
            <a:off x="371111" y="1534762"/>
            <a:ext cx="8229600" cy="43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Recover the missing events disappeared in the crack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467269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Characteristics of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1D-CNN for Sensor Data as Time Series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 Data Denoising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Recover Missing Sensor Data</a:t>
            </a:r>
          </a:p>
          <a:p>
            <a:r>
              <a:rPr lang="en-US" dirty="0"/>
              <a:t>LiDAR and 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516B-FAA3-40CC-9ED7-7BBE07EA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4D50-02C9-458F-9505-11E1D3EB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LiDAR (light detection and ranging)</a:t>
            </a:r>
          </a:p>
          <a:p>
            <a:pPr lvl="1"/>
            <a:r>
              <a:rPr lang="en-US" dirty="0"/>
              <a:t>Optical remote-sensing</a:t>
            </a:r>
          </a:p>
          <a:p>
            <a:pPr lvl="1"/>
            <a:r>
              <a:rPr lang="en-US" dirty="0"/>
              <a:t>LiDAR scan</a:t>
            </a:r>
          </a:p>
          <a:p>
            <a:pPr lvl="2"/>
            <a:r>
              <a:rPr lang="en-US" dirty="0"/>
              <a:t>Uses laser light to densely sample object surface</a:t>
            </a:r>
          </a:p>
          <a:p>
            <a:pPr lvl="1"/>
            <a:r>
              <a:rPr lang="en-US" dirty="0"/>
              <a:t>Produces point cloud data</a:t>
            </a:r>
          </a:p>
          <a:p>
            <a:pPr lvl="2"/>
            <a:r>
              <a:rPr lang="en-US" dirty="0"/>
              <a:t>Highly accurate (x, y, z) measurements</a:t>
            </a:r>
          </a:p>
          <a:p>
            <a:pPr lvl="1"/>
            <a:endParaRPr lang="en-US" dirty="0"/>
          </a:p>
        </p:txBody>
      </p:sp>
      <p:pic>
        <p:nvPicPr>
          <p:cNvPr id="11266" name="Picture 2" descr="User-added image">
            <a:extLst>
              <a:ext uri="{FF2B5EF4-FFF2-40B4-BE49-F238E27FC236}">
                <a16:creationId xmlns:a16="http://schemas.microsoft.com/office/drawing/2014/main" id="{DAE78BBB-C9BB-4C02-8162-2BC3DB8B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4038401" cy="222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9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7A73-8B40-4282-B51D-B513ED7B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905A-0F25-441C-A0FD-75F19744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Point Cloud</a:t>
            </a:r>
          </a:p>
          <a:p>
            <a:pPr lvl="1"/>
            <a:r>
              <a:rPr lang="en-US" dirty="0"/>
              <a:t>A collection of points representing a 3D shape</a:t>
            </a:r>
          </a:p>
          <a:p>
            <a:pPr lvl="1"/>
            <a:r>
              <a:rPr lang="en-US" dirty="0"/>
              <a:t>Coordinate of each point (X, Y, Z)</a:t>
            </a:r>
          </a:p>
          <a:p>
            <a:pPr lvl="1"/>
            <a:r>
              <a:rPr lang="en-US" dirty="0"/>
              <a:t>Points together representing certain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314" name="Picture 2" descr="Multiresolution Tree Networks for 3D Point Cloud Processing">
            <a:extLst>
              <a:ext uri="{FF2B5EF4-FFF2-40B4-BE49-F238E27FC236}">
                <a16:creationId xmlns:a16="http://schemas.microsoft.com/office/drawing/2014/main" id="{DF754214-CA93-4EB2-91E6-0DD83D33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68226"/>
            <a:ext cx="8686800" cy="117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47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ABE6-6C27-4A14-94AA-4952FB2D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on Point Cloud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F172-DBED-46C0-B4C2-2513FAA3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Segmentation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Points are </a:t>
            </a:r>
            <a:r>
              <a:rPr lang="en-US" dirty="0" err="1"/>
              <a:t>orderless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C1509-D9CC-4A08-B687-D9FAF4BA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501258"/>
            <a:ext cx="3733080" cy="41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Characteristics of Sensor Data</a:t>
            </a:r>
          </a:p>
          <a:p>
            <a:r>
              <a:rPr lang="en-US" dirty="0"/>
              <a:t>1D-CNN for Sensor Data as Time Series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 Data Denoising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Recover Missing Sensor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LiDAR and 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3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8088-8BC2-4A20-B358-59323F38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PointNet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E9B78-C211-4D54-A0D6-F3D7E4172F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312" y="1343432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Fundamental Idea</a:t>
                </a:r>
              </a:p>
              <a:p>
                <a:pPr lvl="1"/>
                <a:r>
                  <a:rPr lang="en-US" dirty="0"/>
                  <a:t>Use permutation invariance function to build neural network</a:t>
                </a:r>
              </a:p>
              <a:p>
                <a:r>
                  <a:rPr lang="en-US" dirty="0"/>
                  <a:t>Permutation Invariance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Examples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E9B78-C211-4D54-A0D6-F3D7E4172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12" y="1343432"/>
                <a:ext cx="8229600" cy="4525963"/>
              </a:xfrm>
              <a:blipFill>
                <a:blip r:embed="rId2"/>
                <a:stretch>
                  <a:fillRect l="-667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AD526D-C460-4E73-83CC-8975D95B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88156"/>
            <a:ext cx="4104835" cy="2284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804089-287A-474F-970C-446DCB992C7B}"/>
              </a:ext>
            </a:extLst>
          </p:cNvPr>
          <p:cNvSpPr/>
          <p:nvPr/>
        </p:nvSpPr>
        <p:spPr>
          <a:xfrm>
            <a:off x="17912" y="6167944"/>
            <a:ext cx="7938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Charles R.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Qi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, Hao Su,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Kaichun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 Mo,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Leonidas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 J.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</a:rPr>
              <a:t>Guibas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PointNet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 Deep Learning on Point Sets for 3D Classification and Segmentation, CVPR, 2017.</a:t>
            </a:r>
          </a:p>
        </p:txBody>
      </p:sp>
    </p:spTree>
    <p:extLst>
      <p:ext uri="{BB962C8B-B14F-4D97-AF65-F5344CB8AC3E}">
        <p14:creationId xmlns:p14="http://schemas.microsoft.com/office/powerpoint/2010/main" val="186829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6DAD-6546-4FDD-8612-767EB2D7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Point Cloud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3796-82CE-4A86-B311-8667B44C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44" y="1386840"/>
            <a:ext cx="8229600" cy="4525963"/>
          </a:xfrm>
        </p:spPr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pointnet.ipynb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360D1-8E48-48AB-B4D2-690D6328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85260"/>
            <a:ext cx="6371702" cy="40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for Sensor Data Analysis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Prediction/Forecast</a:t>
            </a:r>
          </a:p>
          <a:p>
            <a:pPr lvl="1"/>
            <a:r>
              <a:rPr lang="en-US" dirty="0"/>
              <a:t>Denoising</a:t>
            </a:r>
          </a:p>
          <a:p>
            <a:pPr lvl="1"/>
            <a:r>
              <a:rPr lang="en-US" dirty="0"/>
              <a:t>Recovering missing data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Feature Selection/Extraction</a:t>
            </a:r>
          </a:p>
          <a:p>
            <a:pPr lvl="1"/>
            <a:r>
              <a:rPr lang="en-US" dirty="0"/>
              <a:t>Data Mining</a:t>
            </a:r>
          </a:p>
          <a:p>
            <a:pPr lvl="1"/>
            <a:r>
              <a:rPr lang="en-US" dirty="0"/>
              <a:t>Super-resolution</a:t>
            </a:r>
          </a:p>
          <a:p>
            <a:pPr lvl="1"/>
            <a:r>
              <a:rPr lang="en-US" dirty="0"/>
              <a:t>Outlier Detection</a:t>
            </a:r>
          </a:p>
          <a:p>
            <a:pPr lvl="1"/>
            <a:r>
              <a:rPr lang="en-US"/>
              <a:t>Semantic annotation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E4D7-111D-45D8-9D7C-7D6D5AFB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CFA7-AFF3-4FED-8B7B-300DC4E8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1D-CNN</a:t>
            </a:r>
          </a:p>
          <a:p>
            <a:pPr lvl="1"/>
            <a:r>
              <a:rPr lang="en-US" dirty="0"/>
              <a:t>Effective in deriving features from short, fixed length segments of data</a:t>
            </a:r>
          </a:p>
          <a:p>
            <a:pPr lvl="2"/>
            <a:r>
              <a:rPr lang="en-US" dirty="0"/>
              <a:t>Pick up pattern over a period of time</a:t>
            </a:r>
          </a:p>
          <a:p>
            <a:pPr lvl="1"/>
            <a:r>
              <a:rPr lang="en-US" dirty="0"/>
              <a:t>Location of the feature within the segment is not highly relevant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Analysis of time sequences of sensor data</a:t>
            </a:r>
          </a:p>
          <a:p>
            <a:pPr lvl="1"/>
            <a:r>
              <a:rPr lang="en-US" dirty="0"/>
              <a:t>Signal data over a fixed-length period</a:t>
            </a:r>
          </a:p>
          <a:p>
            <a:pPr lvl="1"/>
            <a:r>
              <a:rPr lang="en-U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9429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186D-06B7-44B3-969B-008091CC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remember: Convolution Operation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D522BA-7430-4F99-AB5E-2DE1CCF0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984174"/>
            <a:ext cx="755576" cy="74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0F5FD-5850-4415-BB1B-9C5C49C2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866091"/>
            <a:ext cx="3779688" cy="1564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492CD-DD14-4ED6-B4AB-E269AA491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846636"/>
            <a:ext cx="2914286" cy="1590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8C098-35ED-4B49-8CEE-5C442DC04937}"/>
              </a:ext>
            </a:extLst>
          </p:cNvPr>
          <p:cNvSpPr txBox="1"/>
          <p:nvPr/>
        </p:nvSpPr>
        <p:spPr>
          <a:xfrm>
            <a:off x="7612454" y="3278012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= 6600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(Big Number)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0E635-2A2E-4C55-9878-C1FFC9EB7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449304"/>
            <a:ext cx="2763114" cy="1590476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5B2D42A7-4A41-4F30-A2DC-6472A17C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9412" y="4688418"/>
            <a:ext cx="755576" cy="74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BDB66-03B0-4C87-8C68-73536A711555}"/>
              </a:ext>
            </a:extLst>
          </p:cNvPr>
          <p:cNvSpPr txBox="1"/>
          <p:nvPr/>
        </p:nvSpPr>
        <p:spPr>
          <a:xfrm>
            <a:off x="7808020" y="4875210"/>
            <a:ext cx="1176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= 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(Small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Number)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920457-2AAC-41D2-912D-B53413730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912" y="4563418"/>
            <a:ext cx="3796335" cy="1503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6DDF87-0569-41A3-B45F-C58A197D010D}"/>
              </a:ext>
            </a:extLst>
          </p:cNvPr>
          <p:cNvSpPr txBox="1"/>
          <p:nvPr/>
        </p:nvSpPr>
        <p:spPr>
          <a:xfrm>
            <a:off x="3419872" y="321587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1BB81F-311E-4FAA-B9C6-DF39382D22FF}"/>
              </a:ext>
            </a:extLst>
          </p:cNvPr>
          <p:cNvSpPr txBox="1"/>
          <p:nvPr/>
        </p:nvSpPr>
        <p:spPr>
          <a:xfrm>
            <a:off x="3394870" y="474363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34848D-06BB-4639-A44F-214E892CE13A}"/>
              </a:ext>
            </a:extLst>
          </p:cNvPr>
          <p:cNvSpPr txBox="1"/>
          <p:nvPr/>
        </p:nvSpPr>
        <p:spPr>
          <a:xfrm>
            <a:off x="646668" y="321587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DBC10-CF7F-4CE9-A409-9F0C8C507DBF}"/>
              </a:ext>
            </a:extLst>
          </p:cNvPr>
          <p:cNvSpPr txBox="1"/>
          <p:nvPr/>
        </p:nvSpPr>
        <p:spPr>
          <a:xfrm>
            <a:off x="749009" y="487836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2D200C-7BDD-4CAA-9583-2D0E7DB30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391092"/>
            <a:ext cx="3064862" cy="13654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22DB6B-EFCF-480C-9AB2-B6263CEA2F48}"/>
              </a:ext>
            </a:extLst>
          </p:cNvPr>
          <p:cNvSpPr txBox="1"/>
          <p:nvPr/>
        </p:nvSpPr>
        <p:spPr>
          <a:xfrm>
            <a:off x="227322" y="1800656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Kernel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822F7A-A924-419A-9186-5B3FB384B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1529" y="1321458"/>
            <a:ext cx="2310791" cy="15047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8B84A4-0BB8-43B9-965C-CE89FEAEF8C5}"/>
              </a:ext>
            </a:extLst>
          </p:cNvPr>
          <p:cNvSpPr txBox="1">
            <a:spLocks/>
          </p:cNvSpPr>
          <p:nvPr/>
        </p:nvSpPr>
        <p:spPr bwMode="auto">
          <a:xfrm>
            <a:off x="5076056" y="6237312"/>
            <a:ext cx="266429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600" kern="0">
                <a:solidFill>
                  <a:schemeClr val="bg1">
                    <a:lumMod val="75000"/>
                  </a:schemeClr>
                </a:solidFill>
              </a:rPr>
              <a:t>Image from Stanford CS231N</a:t>
            </a:r>
            <a:endParaRPr lang="en-US" sz="1600" kern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17" grpId="0"/>
      <p:bldP spid="18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70B7-E45B-4318-8BCE-3D025EB6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Extractions from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7AF01-2121-4CB7-87EE-415E217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9" y="1988840"/>
            <a:ext cx="7393201" cy="3712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A5AA0-1F85-47BF-A690-2422991B13E9}"/>
              </a:ext>
            </a:extLst>
          </p:cNvPr>
          <p:cNvSpPr txBox="1"/>
          <p:nvPr/>
        </p:nvSpPr>
        <p:spPr>
          <a:xfrm>
            <a:off x="3488674" y="56612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2D CNN</a:t>
            </a:r>
          </a:p>
          <a:p>
            <a:pPr algn="ctr"/>
            <a:r>
              <a:rPr lang="en-US" sz="1200" dirty="0"/>
              <a:t>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C35AC-05DB-4F67-8E2B-6037516041F2}"/>
              </a:ext>
            </a:extLst>
          </p:cNvPr>
          <p:cNvSpPr txBox="1"/>
          <p:nvPr/>
        </p:nvSpPr>
        <p:spPr>
          <a:xfrm>
            <a:off x="4572000" y="56612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2D CNN</a:t>
            </a:r>
          </a:p>
          <a:p>
            <a:pPr algn="ctr"/>
            <a:r>
              <a:rPr lang="en-US" sz="1200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ABDFC-47AA-41C0-982A-FF922BC6DA84}"/>
              </a:ext>
            </a:extLst>
          </p:cNvPr>
          <p:cNvSpPr txBox="1"/>
          <p:nvPr/>
        </p:nvSpPr>
        <p:spPr>
          <a:xfrm>
            <a:off x="5508104" y="56612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2D CNN</a:t>
            </a:r>
          </a:p>
          <a:p>
            <a:pPr algn="ctr"/>
            <a:r>
              <a:rPr lang="en-US" sz="12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25104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82FB-6A10-44BA-9EF9-31E66B44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</a:t>
            </a:r>
          </a:p>
        </p:txBody>
      </p:sp>
      <p:pic>
        <p:nvPicPr>
          <p:cNvPr id="4098" name="Picture 2" descr="1D convolution for neural networks, part 9: Stride - YouTube">
            <a:extLst>
              <a:ext uri="{FF2B5EF4-FFF2-40B4-BE49-F238E27FC236}">
                <a16:creationId xmlns:a16="http://schemas.microsoft.com/office/drawing/2014/main" id="{88DFF3D5-C8F3-48F1-A01B-FD5DEEF5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7" y="2469294"/>
            <a:ext cx="4956043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lculations-involved-in-a-1D-convolution-operation - Analytics Vidhya">
            <a:extLst>
              <a:ext uri="{FF2B5EF4-FFF2-40B4-BE49-F238E27FC236}">
                <a16:creationId xmlns:a16="http://schemas.microsoft.com/office/drawing/2014/main" id="{56E72395-651A-434B-B68C-B7525942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96740"/>
            <a:ext cx="3306446" cy="233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7D5A24-FC34-40F9-AD1B-977D1C25CED1}"/>
              </a:ext>
            </a:extLst>
          </p:cNvPr>
          <p:cNvSpPr/>
          <p:nvPr/>
        </p:nvSpPr>
        <p:spPr>
          <a:xfrm>
            <a:off x="457200" y="6165304"/>
            <a:ext cx="699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oppins"/>
              </a:rPr>
              <a:t>Calculations-involved-in-a-1D-convolution-operation, Analytics Vidhya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7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4700-F5FF-4348-A6DE-BA8EB5A3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1D-CNN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71644-AF62-4865-B2C6-E4EEA39B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28" y="1699166"/>
            <a:ext cx="7093744" cy="34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75580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42632</TotalTime>
  <Words>1399</Words>
  <Application>Microsoft Office PowerPoint</Application>
  <PresentationFormat>On-screen Show (4:3)</PresentationFormat>
  <Paragraphs>310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medium-content-title-font</vt:lpstr>
      <vt:lpstr>poppins</vt:lpstr>
      <vt:lpstr>SFMono-Regular</vt:lpstr>
      <vt:lpstr>SimSun</vt:lpstr>
      <vt:lpstr>Arial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17_habv</vt:lpstr>
      <vt:lpstr>Benutzerdefiniertes Design</vt:lpstr>
      <vt:lpstr>Visio</vt:lpstr>
      <vt:lpstr>PowerPoint Presentation</vt:lpstr>
      <vt:lpstr>Agenda</vt:lpstr>
      <vt:lpstr>Sensor Data</vt:lpstr>
      <vt:lpstr>Agenda</vt:lpstr>
      <vt:lpstr>1D-CNN</vt:lpstr>
      <vt:lpstr>Try to remember: Convolution Operation</vt:lpstr>
      <vt:lpstr>Feature Extractions from CNN</vt:lpstr>
      <vt:lpstr>1-D Convolution</vt:lpstr>
      <vt:lpstr>1D-CNN Architecture</vt:lpstr>
      <vt:lpstr>Understanding 1D-CNN</vt:lpstr>
      <vt:lpstr>1D-CNN vs. 2D-CNN</vt:lpstr>
      <vt:lpstr>1D-CNN vs. RNN</vt:lpstr>
      <vt:lpstr>Demo: 1D-CNN for activity recognition</vt:lpstr>
      <vt:lpstr>Real-time Electrocardiogram (ECG) Monitoring</vt:lpstr>
      <vt:lpstr>Environmental Sound Classification</vt:lpstr>
      <vt:lpstr>Structure Health Monitoring and Damage Detection</vt:lpstr>
      <vt:lpstr>Real-Time Motor Condition Monitoring</vt:lpstr>
      <vt:lpstr>Agenda</vt:lpstr>
      <vt:lpstr>Denoising</vt:lpstr>
      <vt:lpstr>Denoising Autoencoder</vt:lpstr>
      <vt:lpstr>Denoising Autoencoder Mechanism</vt:lpstr>
      <vt:lpstr>Denoising Autoencoder Loss</vt:lpstr>
      <vt:lpstr>Denoising Image Noise</vt:lpstr>
      <vt:lpstr>Demo: Denoising Sensor Data</vt:lpstr>
      <vt:lpstr>Sensor Drift Problem</vt:lpstr>
      <vt:lpstr>Blind Drift Calibration</vt:lpstr>
      <vt:lpstr>Formulation of the Blind Calibration Problem</vt:lpstr>
      <vt:lpstr>Projection Approach of Blind Drift Calibration </vt:lpstr>
      <vt:lpstr>Blind Drift Calibration Autoencoder</vt:lpstr>
      <vt:lpstr>Some Preliminary Results</vt:lpstr>
      <vt:lpstr>Agenda</vt:lpstr>
      <vt:lpstr>Recovering Missing Sensor Data</vt:lpstr>
      <vt:lpstr>Holes in Observations</vt:lpstr>
      <vt:lpstr>Recover the Missing Detector Data</vt:lpstr>
      <vt:lpstr>Preliminary Results</vt:lpstr>
      <vt:lpstr>Agenda</vt:lpstr>
      <vt:lpstr>LiDAR Remote Sensing</vt:lpstr>
      <vt:lpstr>Point Cloud</vt:lpstr>
      <vt:lpstr>Machine Learning on Point Cloud Data</vt:lpstr>
      <vt:lpstr>PointNet</vt:lpstr>
      <vt:lpstr>Demo: Point Cloud Classification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1640</cp:revision>
  <cp:lastPrinted>2012-01-06T11:37:45Z</cp:lastPrinted>
  <dcterms:created xsi:type="dcterms:W3CDTF">2006-04-22T09:23:14Z</dcterms:created>
  <dcterms:modified xsi:type="dcterms:W3CDTF">2020-07-22T22:32:22Z</dcterms:modified>
</cp:coreProperties>
</file>